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83D549-E1FD-431E-BACA-EBAAE6E3B47B}">
  <a:tblStyle styleId="{EE83D549-E1FD-431E-BACA-EBAAE6E3B4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07a01d284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07a01d284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07a01d284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07a01d284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17d74cb3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17d74cb3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17d74cb3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17d74cb3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15b3e53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15b3e53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17d74cb3d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17d74cb3d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17d74cb3d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17d74cb3d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17d74cb3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17d74cb3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17d74cb3d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17d74cb3d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17d74cb3d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417d74cb3d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17d74cb3d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17d74cb3d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17d74cb3d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17d74cb3d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17d74cb3d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17d74cb3d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07a01d28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07a01d28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07a01d284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07a01d284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2023 캡스톤디자인 중간발표</a:t>
            </a:r>
            <a:endParaRPr sz="15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&lt; 돈사 현황판 수기 숫자 OCR 앱 &gt;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Accuracy100 </a:t>
            </a:r>
            <a:endParaRPr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4143400"/>
            <a:ext cx="66267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20171580 김응준, 20201778 이다혜, 20201944 안희진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지도교수 : 이현빈 교수님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/>
        </p:nvSpPr>
        <p:spPr>
          <a:xfrm>
            <a:off x="4127075" y="854700"/>
            <a:ext cx="47997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 sz="1300"/>
              <a:t>외곽선 검출, 픽셀 이진화 등 여러 이미지 처리 후 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CRAFT 를 통해 글자 영역 검출.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 sz="1300"/>
              <a:t>CRAFT 사용시 글자 영역 검출이 깔끔하게 되지 않음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 sz="1300"/>
              <a:t>1처럼 얇은 글자는 못잡는 경향이 큼 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 sz="1300"/>
              <a:t>오검출 된 부분은 제거하면 될 것으로 예상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 sz="1300"/>
              <a:t>애매하게 절반만 검출되거나 하는 부분이 문제일 것으로 예상</a:t>
            </a:r>
            <a:endParaRPr sz="1300"/>
          </a:p>
        </p:txBody>
      </p:sp>
      <p:sp>
        <p:nvSpPr>
          <p:cNvPr id="171" name="Google Shape;171;p22"/>
          <p:cNvSpPr txBox="1"/>
          <p:nvPr/>
        </p:nvSpPr>
        <p:spPr>
          <a:xfrm>
            <a:off x="4166825" y="454500"/>
            <a:ext cx="483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&lt;응준&gt;</a:t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00" y="674850"/>
            <a:ext cx="3218075" cy="424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311700" y="167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2</a:t>
            </a:r>
            <a:r>
              <a:rPr lang="ko" sz="1800" b="1"/>
              <a:t>.  진행 상황 </a:t>
            </a:r>
            <a:r>
              <a:rPr lang="ko" sz="1600" b="1"/>
              <a:t>- 인공지능</a:t>
            </a:r>
            <a:endParaRPr sz="23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/>
        </p:nvSpPr>
        <p:spPr>
          <a:xfrm>
            <a:off x="545975" y="621300"/>
            <a:ext cx="499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Detection모델에서 검출한 영역대로 crop해서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레이블링한 데이터로 학습한 deep-text-recognition-benchmark 수행 </a:t>
            </a:r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25" y="1673338"/>
            <a:ext cx="2489325" cy="285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5625" y="1524438"/>
            <a:ext cx="2489325" cy="3374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7350" y="1523663"/>
            <a:ext cx="2672546" cy="25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/>
          <p:nvPr/>
        </p:nvSpPr>
        <p:spPr>
          <a:xfrm>
            <a:off x="952375" y="2291688"/>
            <a:ext cx="2010900" cy="271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3594851" y="4183563"/>
            <a:ext cx="2209800" cy="307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6328175" y="3113238"/>
            <a:ext cx="2341800" cy="271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/>
          <p:nvPr/>
        </p:nvSpPr>
        <p:spPr>
          <a:xfrm>
            <a:off x="6328175" y="3747363"/>
            <a:ext cx="2341800" cy="271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3"/>
          <p:cNvSpPr/>
          <p:nvPr/>
        </p:nvSpPr>
        <p:spPr>
          <a:xfrm>
            <a:off x="545975" y="1736388"/>
            <a:ext cx="2417400" cy="271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311700" y="167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2</a:t>
            </a:r>
            <a:r>
              <a:rPr lang="ko" sz="1800" b="1"/>
              <a:t>.  진행 상황 </a:t>
            </a:r>
            <a:r>
              <a:rPr lang="ko" sz="1600" b="1"/>
              <a:t>- 인공지능</a:t>
            </a:r>
            <a:endParaRPr sz="23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4"/>
          <p:cNvPicPr preferRelativeResize="0"/>
          <p:nvPr/>
        </p:nvPicPr>
        <p:blipFill rotWithShape="1">
          <a:blip r:embed="rId3">
            <a:alphaModFix/>
          </a:blip>
          <a:srcRect l="24280" t="4535" r="8976" b="7906"/>
          <a:stretch/>
        </p:blipFill>
        <p:spPr>
          <a:xfrm>
            <a:off x="623925" y="629725"/>
            <a:ext cx="2495575" cy="315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306600" y="4059650"/>
            <a:ext cx="8530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현재 TextFuseNet 적용 시도중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정보가 생각보다 적어서 </a:t>
            </a:r>
            <a:r>
              <a:rPr lang="ko">
                <a:solidFill>
                  <a:schemeClr val="dk1"/>
                </a:solidFill>
              </a:rPr>
              <a:t>라이브러리 버전 세팅 및 약간의 코드 수정 등 환경 세팅에 시간이 좀 걸렸음.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24"/>
          <p:cNvPicPr preferRelativeResize="0"/>
          <p:nvPr/>
        </p:nvPicPr>
        <p:blipFill rotWithShape="1">
          <a:blip r:embed="rId4">
            <a:alphaModFix/>
          </a:blip>
          <a:srcRect t="15770" b="16455"/>
          <a:stretch/>
        </p:blipFill>
        <p:spPr>
          <a:xfrm>
            <a:off x="3119500" y="629725"/>
            <a:ext cx="2616990" cy="315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 rotWithShape="1">
          <a:blip r:embed="rId5">
            <a:alphaModFix/>
          </a:blip>
          <a:srcRect t="15682"/>
          <a:stretch/>
        </p:blipFill>
        <p:spPr>
          <a:xfrm>
            <a:off x="5736500" y="629725"/>
            <a:ext cx="2103492" cy="315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2758975" y="3782850"/>
            <a:ext cx="5045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( pre-trained 모델로 현황판 테스트한 결과 ) </a:t>
            </a:r>
            <a:endParaRPr sz="1100"/>
          </a:p>
        </p:txBody>
      </p:sp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311700" y="167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2</a:t>
            </a:r>
            <a:r>
              <a:rPr lang="ko" sz="1800" b="1"/>
              <a:t>.  진행 상황 </a:t>
            </a:r>
            <a:r>
              <a:rPr lang="ko" sz="1600" b="1"/>
              <a:t>- 인공지능</a:t>
            </a:r>
            <a:endParaRPr sz="23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/>
        </p:nvSpPr>
        <p:spPr>
          <a:xfrm>
            <a:off x="525825" y="799050"/>
            <a:ext cx="7431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OpenCV로 Detection 할 예정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불필요한 부분이 검출된 경우, 제거 할 예정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threshold 값 변환하면서 가장 좋은 성능을 내는 값 찾을 예정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추가적인 labeling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aug 추가</a:t>
            </a:r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650" y="1593450"/>
            <a:ext cx="2986495" cy="323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xfrm>
            <a:off x="311700" y="167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3</a:t>
            </a:r>
            <a:r>
              <a:rPr lang="ko" sz="1800" b="1"/>
              <a:t>.  향후 목표 </a:t>
            </a:r>
            <a:r>
              <a:rPr lang="ko" sz="1600" b="1"/>
              <a:t>- 희진</a:t>
            </a:r>
            <a:endParaRPr sz="23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/>
        </p:nvSpPr>
        <p:spPr>
          <a:xfrm>
            <a:off x="559900" y="507975"/>
            <a:ext cx="7532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수행 결과에서 보이듯이 Detection 성능이 매우 크게 영향을 끼친다고 느낌.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Recognition은 지속적을 다양한 데이터를 학습시킬 예정  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Detection - TextFuseNet 학습 및 적용 시켜보고 CRAFT와 비교 후 적용 여부 결정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	촬영 및 이미지 처리 단계에서 같은 모양으로의 고정이 가능해지면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	detection모델 없이 진행하는 방법 적용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Recognition - deep-text-recognition-benchmark 지속적인 테스트 후 아쉬운 결과에</a:t>
            </a:r>
            <a:endParaRPr/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대해 추가 데이터셋을 구성하고 추가학습을 통해 성능 향상 </a:t>
            </a:r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311700" y="167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3</a:t>
            </a:r>
            <a:r>
              <a:rPr lang="ko" sz="1800" b="1"/>
              <a:t>.  향후 목표 </a:t>
            </a:r>
            <a:r>
              <a:rPr lang="ko" sz="1600" b="1"/>
              <a:t>- 응준</a:t>
            </a:r>
            <a:endParaRPr sz="23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/>
        </p:nvSpPr>
        <p:spPr>
          <a:xfrm>
            <a:off x="418775" y="739700"/>
            <a:ext cx="85206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Spring boot - 데이터베이스를 UPDATE  하는 API, 통계값 불러오는 API, 목푯값 설정하는 API 구축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Flask - 인공지능 모델 올리기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Flutter - 보수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검출 영역이 중복되었을 경우 문자 분리 방법 구현</a:t>
            </a:r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title"/>
          </p:nvPr>
        </p:nvSpPr>
        <p:spPr>
          <a:xfrm>
            <a:off x="311700" y="167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3</a:t>
            </a:r>
            <a:r>
              <a:rPr lang="ko" sz="1800" b="1"/>
              <a:t>.  향후 목표 </a:t>
            </a:r>
            <a:r>
              <a:rPr lang="ko" sz="1600" b="1"/>
              <a:t>- 다혜</a:t>
            </a:r>
            <a:endParaRPr sz="2300" b="1"/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00" y="2225900"/>
            <a:ext cx="4349326" cy="15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175" y="2109500"/>
            <a:ext cx="4006200" cy="291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/>
        </p:nvSpPr>
        <p:spPr>
          <a:xfrm>
            <a:off x="3961200" y="2248500"/>
            <a:ext cx="122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Q&amp;A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19575" y="582325"/>
            <a:ext cx="80250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목차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ko" sz="2100"/>
              <a:t>프로젝트 개요</a:t>
            </a:r>
            <a:endParaRPr sz="2100"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ko" sz="2100"/>
              <a:t>진행 상황</a:t>
            </a:r>
            <a:endParaRPr sz="2100"/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ko" sz="2100"/>
              <a:t>향후 목표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67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800" b="1"/>
              <a:t>프로젝트 개요</a:t>
            </a:r>
            <a:endParaRPr sz="1800" b="1"/>
          </a:p>
        </p:txBody>
      </p:sp>
      <p:grpSp>
        <p:nvGrpSpPr>
          <p:cNvPr id="67" name="Google Shape;67;p15"/>
          <p:cNvGrpSpPr/>
          <p:nvPr/>
        </p:nvGrpSpPr>
        <p:grpSpPr>
          <a:xfrm>
            <a:off x="654825" y="2810770"/>
            <a:ext cx="1692877" cy="1844724"/>
            <a:chOff x="464838" y="2664300"/>
            <a:chExt cx="2072826" cy="2180525"/>
          </a:xfrm>
        </p:grpSpPr>
        <p:pic>
          <p:nvPicPr>
            <p:cNvPr id="68" name="Google Shape;68;p15"/>
            <p:cNvPicPr preferRelativeResize="0"/>
            <p:nvPr/>
          </p:nvPicPr>
          <p:blipFill rotWithShape="1">
            <a:blip r:embed="rId3">
              <a:alphaModFix/>
            </a:blip>
            <a:srcRect r="12595"/>
            <a:stretch/>
          </p:blipFill>
          <p:spPr>
            <a:xfrm rot="5400000">
              <a:off x="708968" y="3155653"/>
              <a:ext cx="1584579" cy="969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4838" y="2664300"/>
              <a:ext cx="2072826" cy="2180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4476" y="2382849"/>
            <a:ext cx="753600" cy="3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6975" y="3545300"/>
            <a:ext cx="1154204" cy="6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7275" y="1637025"/>
            <a:ext cx="753600" cy="75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15"/>
          <p:cNvGrpSpPr/>
          <p:nvPr/>
        </p:nvGrpSpPr>
        <p:grpSpPr>
          <a:xfrm>
            <a:off x="7330474" y="3406354"/>
            <a:ext cx="969383" cy="898157"/>
            <a:chOff x="7828525" y="2312800"/>
            <a:chExt cx="1182318" cy="1042308"/>
          </a:xfrm>
        </p:grpSpPr>
        <p:pic>
          <p:nvPicPr>
            <p:cNvPr id="74" name="Google Shape;74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28525" y="2312800"/>
              <a:ext cx="753600" cy="75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904350" y="2782409"/>
              <a:ext cx="1106493" cy="5726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6" name="Google Shape;76;p15"/>
          <p:cNvCxnSpPr/>
          <p:nvPr/>
        </p:nvCxnSpPr>
        <p:spPr>
          <a:xfrm>
            <a:off x="2444063" y="3864775"/>
            <a:ext cx="895500" cy="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" name="Google Shape;77;p15"/>
          <p:cNvCxnSpPr/>
          <p:nvPr/>
        </p:nvCxnSpPr>
        <p:spPr>
          <a:xfrm>
            <a:off x="5846513" y="3864775"/>
            <a:ext cx="895500" cy="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8" name="Google Shape;78;p15"/>
          <p:cNvCxnSpPr/>
          <p:nvPr/>
        </p:nvCxnSpPr>
        <p:spPr>
          <a:xfrm rot="10800000" flipH="1">
            <a:off x="4742727" y="2672775"/>
            <a:ext cx="2700" cy="590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9" name="Google Shape;79;p15"/>
          <p:cNvCxnSpPr/>
          <p:nvPr/>
        </p:nvCxnSpPr>
        <p:spPr>
          <a:xfrm>
            <a:off x="5770688" y="1951925"/>
            <a:ext cx="895500" cy="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0" name="Google Shape;80;p15"/>
          <p:cNvSpPr/>
          <p:nvPr/>
        </p:nvSpPr>
        <p:spPr>
          <a:xfrm>
            <a:off x="6927900" y="938413"/>
            <a:ext cx="2009400" cy="47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 전처리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6927900" y="1455985"/>
            <a:ext cx="2009400" cy="47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문자 검출</a:t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6927900" y="1973568"/>
            <a:ext cx="2009400" cy="47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문자 분리</a:t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6927900" y="2491143"/>
            <a:ext cx="2009400" cy="47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문자 인식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609125" y="611650"/>
            <a:ext cx="496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돈사 현황판 속 수기 숫자를 OCR을 이용해 디지털화.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00" y="167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/>
              <a:t>2.  진행 상황 - </a:t>
            </a:r>
            <a:r>
              <a:rPr lang="ko" sz="1600" b="1"/>
              <a:t>앱&amp;서버(1/3)</a:t>
            </a:r>
            <a:endParaRPr sz="2300" b="1"/>
          </a:p>
        </p:txBody>
      </p:sp>
      <p:graphicFrame>
        <p:nvGraphicFramePr>
          <p:cNvPr id="90" name="Google Shape;90;p16"/>
          <p:cNvGraphicFramePr/>
          <p:nvPr/>
        </p:nvGraphicFramePr>
        <p:xfrm>
          <a:off x="641350" y="4212775"/>
          <a:ext cx="8106775" cy="792420"/>
        </p:xfrm>
        <a:graphic>
          <a:graphicData uri="http://schemas.openxmlformats.org/drawingml/2006/table">
            <a:tbl>
              <a:tblPr>
                <a:noFill/>
                <a:tableStyleId>{EE83D549-E1FD-431E-BACA-EBAAE6E3B47B}</a:tableStyleId>
              </a:tblPr>
              <a:tblGrid>
                <a:gridCol w="169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Spring boot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회원관리 api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MySQL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화원테이블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1" name="Google Shape;91;p16"/>
          <p:cNvSpPr txBox="1"/>
          <p:nvPr/>
        </p:nvSpPr>
        <p:spPr>
          <a:xfrm>
            <a:off x="6443700" y="167000"/>
            <a:ext cx="2547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 회원가입/로그인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50" y="887214"/>
            <a:ext cx="1473222" cy="3193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539" y="887214"/>
            <a:ext cx="1473222" cy="3193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5727" y="887214"/>
            <a:ext cx="1473222" cy="3193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1656" y="861552"/>
            <a:ext cx="1473222" cy="3199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4903" y="861538"/>
            <a:ext cx="1473222" cy="319935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721663" y="598100"/>
            <a:ext cx="139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4A4A"/>
                </a:solidFill>
              </a:rPr>
              <a:t>첫 화면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2303838" y="598100"/>
            <a:ext cx="139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4A4A"/>
                </a:solidFill>
              </a:rPr>
              <a:t>로그인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3845875" y="598100"/>
            <a:ext cx="139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4A4A"/>
                </a:solidFill>
              </a:rPr>
              <a:t>회원가입</a:t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6587425" y="598100"/>
            <a:ext cx="139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4A4A"/>
                </a:solidFill>
              </a:rPr>
              <a:t>메인 화면</a:t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54800" y="2094073"/>
            <a:ext cx="338237" cy="284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311700" y="167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/>
              <a:t>2.  진행 상황 - </a:t>
            </a:r>
            <a:r>
              <a:rPr lang="ko" sz="1600" b="1"/>
              <a:t>앱&amp;서버(2/3)</a:t>
            </a:r>
            <a:endParaRPr sz="2300" b="1"/>
          </a:p>
        </p:txBody>
      </p:sp>
      <p:graphicFrame>
        <p:nvGraphicFramePr>
          <p:cNvPr id="107" name="Google Shape;107;p17"/>
          <p:cNvGraphicFramePr/>
          <p:nvPr/>
        </p:nvGraphicFramePr>
        <p:xfrm>
          <a:off x="1010950" y="4212775"/>
          <a:ext cx="7239000" cy="792420"/>
        </p:xfrm>
        <a:graphic>
          <a:graphicData uri="http://schemas.openxmlformats.org/drawingml/2006/table">
            <a:tbl>
              <a:tblPr>
                <a:noFill/>
                <a:tableStyleId>{EE83D549-E1FD-431E-BACA-EBAAE6E3B47B}</a:tableStyleId>
              </a:tblPr>
              <a:tblGrid>
                <a:gridCol w="151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5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Spring boot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이미지 업로드, INSERT API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Flask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임의OCR 결과값 생성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MySQL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임신사 테이블, 분만사 테이블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8" name="Google Shape;108;p17"/>
          <p:cNvSpPr txBox="1"/>
          <p:nvPr/>
        </p:nvSpPr>
        <p:spPr>
          <a:xfrm>
            <a:off x="6443700" y="167000"/>
            <a:ext cx="2547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 OCR</a:t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131" y="837200"/>
            <a:ext cx="1475781" cy="32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825" y="837199"/>
            <a:ext cx="1475774" cy="32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4862863" y="565400"/>
            <a:ext cx="147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4A4A"/>
                </a:solidFill>
              </a:rPr>
              <a:t>크롭확인 후 전송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1053563" y="565400"/>
            <a:ext cx="139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4A4A"/>
                </a:solidFill>
              </a:rPr>
              <a:t>edge detection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7913" y="837199"/>
            <a:ext cx="1475774" cy="327803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2937025" y="565400"/>
            <a:ext cx="147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4A4A"/>
                </a:solidFill>
              </a:rPr>
              <a:t>크롭(편집가능)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1400" y="837200"/>
            <a:ext cx="1475700" cy="32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6771388" y="565400"/>
            <a:ext cx="147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4A4A"/>
                </a:solidFill>
              </a:rPr>
              <a:t>로딩</a:t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3800" y="2334173"/>
            <a:ext cx="338237" cy="284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69138" y="2334173"/>
            <a:ext cx="338237" cy="284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5888" y="2334173"/>
            <a:ext cx="338237" cy="284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311700" y="167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/>
              <a:t>2.  진행 상황 - </a:t>
            </a:r>
            <a:r>
              <a:rPr lang="ko" sz="1600" b="1"/>
              <a:t>앱&amp;서버(2/3)</a:t>
            </a:r>
            <a:endParaRPr sz="2300" b="1"/>
          </a:p>
        </p:txBody>
      </p:sp>
      <p:sp>
        <p:nvSpPr>
          <p:cNvPr id="125" name="Google Shape;125;p18"/>
          <p:cNvSpPr txBox="1"/>
          <p:nvPr/>
        </p:nvSpPr>
        <p:spPr>
          <a:xfrm>
            <a:off x="6443700" y="167000"/>
            <a:ext cx="2547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 OCR</a:t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6325" y="837200"/>
            <a:ext cx="1475774" cy="327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2100" y="837200"/>
            <a:ext cx="1475774" cy="327806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1945203" y="565400"/>
            <a:ext cx="168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4A4A"/>
                </a:solidFill>
              </a:rPr>
              <a:t>OCR 결과 수정</a:t>
            </a:r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4567153" y="565400"/>
            <a:ext cx="168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9325" y="549950"/>
            <a:ext cx="431100" cy="43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" name="Google Shape;132;p18"/>
          <p:cNvGraphicFramePr/>
          <p:nvPr/>
        </p:nvGraphicFramePr>
        <p:xfrm>
          <a:off x="1010950" y="4212775"/>
          <a:ext cx="7239000" cy="792420"/>
        </p:xfrm>
        <a:graphic>
          <a:graphicData uri="http://schemas.openxmlformats.org/drawingml/2006/table">
            <a:tbl>
              <a:tblPr>
                <a:noFill/>
                <a:tableStyleId>{EE83D549-E1FD-431E-BACA-EBAAE6E3B47B}</a:tableStyleId>
              </a:tblPr>
              <a:tblGrid>
                <a:gridCol w="151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5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Spring boot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이미지 업로드, INSERT API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Flask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임의OCR 결과값 생성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MySQL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임신사 테이블, 분만사 테이블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KakaoTalk_20230510_002822443">
            <a:hlinkClick r:id="" action="ppaction://media"/>
            <a:extLst>
              <a:ext uri="{FF2B5EF4-FFF2-40B4-BE49-F238E27FC236}">
                <a16:creationId xmlns:a16="http://schemas.microsoft.com/office/drawing/2014/main" id="{821CAF39-C8E6-625B-5AB3-F4658D9C6B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08020" y="963180"/>
            <a:ext cx="1441930" cy="3204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311700" y="167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/>
              <a:t>2.  진행 상황 - </a:t>
            </a:r>
            <a:r>
              <a:rPr lang="ko" sz="1600" b="1"/>
              <a:t>앱&amp;서버(3/3)</a:t>
            </a:r>
            <a:endParaRPr sz="2300" b="1"/>
          </a:p>
        </p:txBody>
      </p:sp>
      <p:sp>
        <p:nvSpPr>
          <p:cNvPr id="138" name="Google Shape;138;p19"/>
          <p:cNvSpPr txBox="1"/>
          <p:nvPr/>
        </p:nvSpPr>
        <p:spPr>
          <a:xfrm>
            <a:off x="6443700" y="167000"/>
            <a:ext cx="2547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 리스트 &amp; 그래프</a:t>
            </a:r>
            <a:endParaRPr/>
          </a:p>
        </p:txBody>
      </p:sp>
      <p:graphicFrame>
        <p:nvGraphicFramePr>
          <p:cNvPr id="139" name="Google Shape;139;p19"/>
          <p:cNvGraphicFramePr/>
          <p:nvPr/>
        </p:nvGraphicFramePr>
        <p:xfrm>
          <a:off x="1010950" y="4212775"/>
          <a:ext cx="7239000" cy="792420"/>
        </p:xfrm>
        <a:graphic>
          <a:graphicData uri="http://schemas.openxmlformats.org/drawingml/2006/table">
            <a:tbl>
              <a:tblPr>
                <a:noFill/>
                <a:tableStyleId>{EE83D549-E1FD-431E-BACA-EBAAE6E3B47B}</a:tableStyleId>
              </a:tblPr>
              <a:tblGrid>
                <a:gridCol w="151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Spring boot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x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MySQL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목푯값 테이블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954" y="892100"/>
            <a:ext cx="1465600" cy="32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100" y="892100"/>
            <a:ext cx="1465600" cy="3255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 rotWithShape="1">
          <a:blip r:embed="rId5">
            <a:alphaModFix/>
          </a:blip>
          <a:srcRect t="11395" b="6265"/>
          <a:stretch/>
        </p:blipFill>
        <p:spPr>
          <a:xfrm>
            <a:off x="6131713" y="1414600"/>
            <a:ext cx="1337813" cy="244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9800" y="902575"/>
            <a:ext cx="1465600" cy="32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2250001" y="598100"/>
            <a:ext cx="73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4A4A"/>
                </a:solidFill>
              </a:rPr>
              <a:t>리스트</a:t>
            </a:r>
            <a:endParaRPr/>
          </a:p>
        </p:txBody>
      </p:sp>
      <p:sp>
        <p:nvSpPr>
          <p:cNvPr id="145" name="Google Shape;145;p19"/>
          <p:cNvSpPr txBox="1"/>
          <p:nvPr/>
        </p:nvSpPr>
        <p:spPr>
          <a:xfrm>
            <a:off x="4292501" y="598100"/>
            <a:ext cx="73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4A4A"/>
                </a:solidFill>
              </a:rPr>
              <a:t>그래프</a:t>
            </a:r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6432376" y="598100"/>
            <a:ext cx="73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4A4A"/>
                </a:solidFill>
              </a:rPr>
              <a:t>목푯값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Google Shape;151;p20"/>
          <p:cNvGraphicFramePr/>
          <p:nvPr/>
        </p:nvGraphicFramePr>
        <p:xfrm>
          <a:off x="523200" y="647250"/>
          <a:ext cx="8017125" cy="4326100"/>
        </p:xfrm>
        <a:graphic>
          <a:graphicData uri="http://schemas.openxmlformats.org/drawingml/2006/table">
            <a:tbl>
              <a:tblPr>
                <a:noFill/>
                <a:tableStyleId>{EE83D549-E1FD-431E-BACA-EBAAE6E3B47B}</a:tableStyleId>
              </a:tblPr>
              <a:tblGrid>
                <a:gridCol w="267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2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Tesseract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EasyOCR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Keras-ocr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5375">
                <a:tc gridSpan="3"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성능 매우 미흡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학습 필요성 느낌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오픈소스라이브러리 학습 == Detection, Recognition 모델 각각 학습 ( 작업이 같음)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→ 여러 모델들 학습/ 비교 후 사용 하기로 결정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/>
          </a:blip>
          <a:srcRect b="51777"/>
          <a:stretch/>
        </p:blipFill>
        <p:spPr>
          <a:xfrm>
            <a:off x="3215750" y="1277863"/>
            <a:ext cx="474700" cy="199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00" y="1244425"/>
            <a:ext cx="923305" cy="22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 rotWithShape="1">
          <a:blip r:embed="rId5">
            <a:alphaModFix/>
          </a:blip>
          <a:srcRect l="16107" t="7280" b="7958"/>
          <a:stretch/>
        </p:blipFill>
        <p:spPr>
          <a:xfrm>
            <a:off x="1501350" y="1218200"/>
            <a:ext cx="1638675" cy="22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6366" y="1125476"/>
            <a:ext cx="2275459" cy="2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 rotWithShape="1">
          <a:blip r:embed="rId5">
            <a:alphaModFix/>
          </a:blip>
          <a:srcRect l="16107" t="7280" b="7958"/>
          <a:stretch/>
        </p:blipFill>
        <p:spPr>
          <a:xfrm>
            <a:off x="4223387" y="1218200"/>
            <a:ext cx="1638675" cy="22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 rotWithShape="1">
          <a:blip r:embed="rId3">
            <a:alphaModFix/>
          </a:blip>
          <a:srcRect t="48551"/>
          <a:stretch/>
        </p:blipFill>
        <p:spPr>
          <a:xfrm>
            <a:off x="3690450" y="1296622"/>
            <a:ext cx="474700" cy="213057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311700" y="167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2</a:t>
            </a:r>
            <a:r>
              <a:rPr lang="ko" sz="1800" b="1"/>
              <a:t>.  진행 상황 </a:t>
            </a:r>
            <a:r>
              <a:rPr lang="ko" sz="1600" b="1"/>
              <a:t>- 인공지능</a:t>
            </a:r>
            <a:endParaRPr sz="23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Google Shape;163;p21"/>
          <p:cNvGraphicFramePr/>
          <p:nvPr/>
        </p:nvGraphicFramePr>
        <p:xfrm>
          <a:off x="507338" y="631050"/>
          <a:ext cx="8324925" cy="4477660"/>
        </p:xfrm>
        <a:graphic>
          <a:graphicData uri="http://schemas.openxmlformats.org/drawingml/2006/table">
            <a:tbl>
              <a:tblPr>
                <a:noFill/>
                <a:tableStyleId>{EE83D549-E1FD-431E-BACA-EBAAE6E3B47B}</a:tableStyleId>
              </a:tblPr>
              <a:tblGrid>
                <a:gridCol w="277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응준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희진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Text Detection model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ko" sz="1000"/>
                        <a:t>CRAFT  사용 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ko" sz="1000"/>
                        <a:t>이미지 처리와 파라미터 튜닝 통해서 좋은 결과 얻고자 함 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ko" sz="1000"/>
                        <a:t>만족스러운 결과 얻지못해서 TextFuseNet 적용하려 시도중 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ko" sz="1000"/>
                        <a:t>TextFuseNet Pre-trained model 사용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Text Detection model 사용하지 </a:t>
                      </a:r>
                      <a:r>
                        <a:rPr lang="ko" sz="11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않음</a:t>
                      </a:r>
                      <a:endParaRPr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●"/>
                      </a:pPr>
                      <a:r>
                        <a:rPr lang="ko" sz="11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대신 OpenCV를 사용해 이미지에서 문자 영역을 crop할 예정</a:t>
                      </a:r>
                      <a:endParaRPr sz="11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Text Recognition model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ko" sz="1000"/>
                        <a:t>depp-text-recognition-benchmark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ko" sz="1000"/>
                        <a:t>MNIST 데이터 학습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직접 레이블링한 custom data set 학습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Augmentation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ko" sz="1000"/>
                        <a:t>계속 추가 레이블링해서 추가 학습 예정 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ko" sz="1000"/>
                        <a:t>deep-text-recognition-benchmark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ko" sz="1000"/>
                        <a:t>labeling data set</a:t>
                      </a:r>
                      <a:endParaRPr sz="1000"/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계속 추가 레이블링해서 추가 학습 예정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ResNet-BiLSTM-CTC 네트워크 구조 사용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aug 추가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4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추가사항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025" y="3383950"/>
            <a:ext cx="2421450" cy="16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311700" y="167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2</a:t>
            </a:r>
            <a:r>
              <a:rPr lang="ko" sz="1800" b="1"/>
              <a:t>.  진행 상황 </a:t>
            </a:r>
            <a:r>
              <a:rPr lang="ko" sz="1600" b="1"/>
              <a:t>- 인공지능</a:t>
            </a:r>
            <a:endParaRPr sz="23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Office PowerPoint</Application>
  <PresentationFormat>화면 슬라이드 쇼(16:9)</PresentationFormat>
  <Paragraphs>135</Paragraphs>
  <Slides>16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Comic Sans MS</vt:lpstr>
      <vt:lpstr>Simple Light</vt:lpstr>
      <vt:lpstr>2023 캡스톤디자인 중간발표  &lt; 돈사 현황판 수기 숫자 OCR 앱 &gt;</vt:lpstr>
      <vt:lpstr>PowerPoint 프레젠테이션</vt:lpstr>
      <vt:lpstr>프로젝트 개요</vt:lpstr>
      <vt:lpstr>2.  진행 상황 - 앱&amp;서버(1/3)</vt:lpstr>
      <vt:lpstr>2.  진행 상황 - 앱&amp;서버(2/3)</vt:lpstr>
      <vt:lpstr>2.  진행 상황 - 앱&amp;서버(2/3)</vt:lpstr>
      <vt:lpstr>2.  진행 상황 - 앱&amp;서버(3/3)</vt:lpstr>
      <vt:lpstr>2.  진행 상황 - 인공지능</vt:lpstr>
      <vt:lpstr>2.  진행 상황 - 인공지능</vt:lpstr>
      <vt:lpstr>2.  진행 상황 - 인공지능</vt:lpstr>
      <vt:lpstr>2.  진행 상황 - 인공지능</vt:lpstr>
      <vt:lpstr>2.  진행 상황 - 인공지능</vt:lpstr>
      <vt:lpstr>3.  향후 목표 - 희진</vt:lpstr>
      <vt:lpstr>3.  향후 목표 - 응준</vt:lpstr>
      <vt:lpstr>3.  향후 목표 - 다혜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캡스톤디자인 중간발표  &lt; 돈사 현황판 수기 숫자 OCR 앱 &gt;</dc:title>
  <cp:lastModifiedBy>dian3548@outlook.kr</cp:lastModifiedBy>
  <cp:revision>1</cp:revision>
  <dcterms:modified xsi:type="dcterms:W3CDTF">2023-05-09T18:04:07Z</dcterms:modified>
</cp:coreProperties>
</file>